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2"/>
  </p:notesMasterIdLst>
  <p:sldIdLst>
    <p:sldId id="256" r:id="rId2"/>
    <p:sldId id="257" r:id="rId3"/>
    <p:sldId id="258" r:id="rId4"/>
    <p:sldId id="259" r:id="rId5"/>
    <p:sldId id="264" r:id="rId6"/>
    <p:sldId id="260" r:id="rId7"/>
    <p:sldId id="261" r:id="rId8"/>
    <p:sldId id="262" r:id="rId9"/>
    <p:sldId id="263" r:id="rId10"/>
    <p:sldId id="265" r:id="rId11"/>
    <p:sldId id="275" r:id="rId12"/>
    <p:sldId id="266"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DFC36-8A03-4B8A-BFD5-912F8C112336}" v="54" dt="2024-09-02T15:15:48.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2550F-95F7-4B54-8318-C91895EE9E5E}" type="datetimeFigureOut">
              <a:rPr lang="en-IN" smtClean="0"/>
              <a:t>02-09-2024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ACA84-5838-4F8F-BDC2-ACE99CAFA7EA}" type="slidenum">
              <a:rPr lang="en-IN" smtClean="0"/>
              <a:t>‹#›</a:t>
            </a:fld>
            <a:endParaRPr lang="en-IN"/>
          </a:p>
        </p:txBody>
      </p:sp>
    </p:spTree>
    <p:extLst>
      <p:ext uri="{BB962C8B-B14F-4D97-AF65-F5344CB8AC3E}">
        <p14:creationId xmlns:p14="http://schemas.microsoft.com/office/powerpoint/2010/main" val="3392399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3C75F5F2-5AA5-444F-ADF3-195627C24A0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505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DDF974-02B2-41F2-8CFF-E4175E92FF8C}" type="datetimeFigureOut">
              <a:rPr lang="en-IN" smtClean="0"/>
              <a:t>02-09-2024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75F5F2-5AA5-444F-ADF3-195627C24A08}" type="slidenum">
              <a:rPr lang="en-IN" smtClean="0"/>
              <a:t>‹#›</a:t>
            </a:fld>
            <a:endParaRPr lang="en-IN"/>
          </a:p>
        </p:txBody>
      </p:sp>
    </p:spTree>
    <p:extLst>
      <p:ext uri="{BB962C8B-B14F-4D97-AF65-F5344CB8AC3E}">
        <p14:creationId xmlns:p14="http://schemas.microsoft.com/office/powerpoint/2010/main" val="3813949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75F5F2-5AA5-444F-ADF3-195627C24A0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7416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75F5F2-5AA5-444F-ADF3-195627C24A0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948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75F5F2-5AA5-444F-ADF3-195627C24A08}" type="slidenum">
              <a:rPr lang="en-IN" smtClean="0"/>
              <a:t>‹#›</a:t>
            </a:fld>
            <a:endParaRPr lang="en-IN"/>
          </a:p>
        </p:txBody>
      </p:sp>
    </p:spTree>
    <p:extLst>
      <p:ext uri="{BB962C8B-B14F-4D97-AF65-F5344CB8AC3E}">
        <p14:creationId xmlns:p14="http://schemas.microsoft.com/office/powerpoint/2010/main" val="2063969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75F5F2-5AA5-444F-ADF3-195627C24A0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6655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75F5F2-5AA5-444F-ADF3-195627C24A0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077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75F5F2-5AA5-444F-ADF3-195627C24A0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5979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75F5F2-5AA5-444F-ADF3-195627C24A0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47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75F5F2-5AA5-444F-ADF3-195627C24A08}" type="slidenum">
              <a:rPr lang="en-IN" smtClean="0"/>
              <a:t>‹#›</a:t>
            </a:fld>
            <a:endParaRPr lang="en-IN"/>
          </a:p>
        </p:txBody>
      </p:sp>
    </p:spTree>
    <p:extLst>
      <p:ext uri="{BB962C8B-B14F-4D97-AF65-F5344CB8AC3E}">
        <p14:creationId xmlns:p14="http://schemas.microsoft.com/office/powerpoint/2010/main" val="22359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DDF974-02B2-41F2-8CFF-E4175E92FF8C}" type="datetimeFigureOut">
              <a:rPr lang="en-IN" smtClean="0"/>
              <a:t>02-09-2024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75F5F2-5AA5-444F-ADF3-195627C24A0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9339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DDF974-02B2-41F2-8CFF-E4175E92FF8C}" type="datetimeFigureOut">
              <a:rPr lang="en-IN" smtClean="0"/>
              <a:t>02-09-2024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75F5F2-5AA5-444F-ADF3-195627C24A08}"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5124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DDF974-02B2-41F2-8CFF-E4175E92FF8C}" type="datetimeFigureOut">
              <a:rPr lang="en-IN" smtClean="0"/>
              <a:t>02-09-2024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75F5F2-5AA5-444F-ADF3-195627C24A0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2236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DDF974-02B2-41F2-8CFF-E4175E92FF8C}" type="datetimeFigureOut">
              <a:rPr lang="en-IN" smtClean="0"/>
              <a:t>02-09-2024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C75F5F2-5AA5-444F-ADF3-195627C24A0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8473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DDF974-02B2-41F2-8CFF-E4175E92FF8C}" type="datetimeFigureOut">
              <a:rPr lang="en-IN" smtClean="0"/>
              <a:t>02-09-2024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C75F5F2-5AA5-444F-ADF3-195627C24A08}" type="slidenum">
              <a:rPr lang="en-IN" smtClean="0"/>
              <a:t>‹#›</a:t>
            </a:fld>
            <a:endParaRPr lang="en-IN"/>
          </a:p>
        </p:txBody>
      </p:sp>
    </p:spTree>
    <p:extLst>
      <p:ext uri="{BB962C8B-B14F-4D97-AF65-F5344CB8AC3E}">
        <p14:creationId xmlns:p14="http://schemas.microsoft.com/office/powerpoint/2010/main" val="1730700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DDF974-02B2-41F2-8CFF-E4175E92FF8C}" type="datetimeFigureOut">
              <a:rPr lang="en-IN" smtClean="0"/>
              <a:t>02-09-2024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75F5F2-5AA5-444F-ADF3-195627C24A0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2154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DDF974-02B2-41F2-8CFF-E4175E92FF8C}" type="datetimeFigureOut">
              <a:rPr lang="en-IN" smtClean="0"/>
              <a:t>02-09-2024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75F5F2-5AA5-444F-ADF3-195627C24A08}" type="slidenum">
              <a:rPr lang="en-IN" smtClean="0"/>
              <a:t>‹#›</a:t>
            </a:fld>
            <a:endParaRPr lang="en-IN"/>
          </a:p>
        </p:txBody>
      </p:sp>
    </p:spTree>
    <p:extLst>
      <p:ext uri="{BB962C8B-B14F-4D97-AF65-F5344CB8AC3E}">
        <p14:creationId xmlns:p14="http://schemas.microsoft.com/office/powerpoint/2010/main" val="3733240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DDF974-02B2-41F2-8CFF-E4175E92FF8C}" type="datetimeFigureOut">
              <a:rPr lang="en-IN" smtClean="0"/>
              <a:t>02-09-2024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C75F5F2-5AA5-444F-ADF3-195627C24A08}" type="slidenum">
              <a:rPr lang="en-IN" smtClean="0"/>
              <a:t>‹#›</a:t>
            </a:fld>
            <a:endParaRPr lang="en-IN"/>
          </a:p>
        </p:txBody>
      </p:sp>
    </p:spTree>
    <p:extLst>
      <p:ext uri="{BB962C8B-B14F-4D97-AF65-F5344CB8AC3E}">
        <p14:creationId xmlns:p14="http://schemas.microsoft.com/office/powerpoint/2010/main" val="145505683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echtarget.com/searchenterpriseai/definition/AI-Artificial-Intelligence" TargetMode="External"/><Relationship Id="rId2" Type="http://schemas.openxmlformats.org/officeDocument/2006/relationships/hyperlink" Target="https://www.techtarget.com/searchitchannel/definition/cloud-service-provider-cloud-provider" TargetMode="Externa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techtarget.com/searchdatacenter/definition/data-cent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E3867-60BA-EC06-240F-34D6263FB78F}"/>
              </a:ext>
            </a:extLst>
          </p:cNvPr>
          <p:cNvSpPr txBox="1"/>
          <p:nvPr/>
        </p:nvSpPr>
        <p:spPr>
          <a:xfrm>
            <a:off x="776748" y="2151727"/>
            <a:ext cx="10638503" cy="2554545"/>
          </a:xfrm>
          <a:prstGeom prst="rect">
            <a:avLst/>
          </a:prstGeom>
          <a:noFill/>
        </p:spPr>
        <p:txBody>
          <a:bodyPr wrap="square" rtlCol="0">
            <a:spAutoFit/>
          </a:bodyPr>
          <a:lstStyle/>
          <a:p>
            <a:pPr algn="ctr"/>
            <a:r>
              <a:rPr lang="en-US" sz="8000" b="1" dirty="0">
                <a:latin typeface="Times New Roman" panose="02020603050405020304" pitchFamily="18" charset="0"/>
                <a:cs typeface="Times New Roman" panose="02020603050405020304" pitchFamily="18" charset="0"/>
              </a:rPr>
              <a:t>Amazon Sales Data Analysis</a:t>
            </a:r>
            <a:endParaRPr lang="en-IN" sz="8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8729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5FF8EE-4BC1-CA3A-3EFF-831992CBABBC}"/>
              </a:ext>
            </a:extLst>
          </p:cNvPr>
          <p:cNvSpPr txBox="1"/>
          <p:nvPr/>
        </p:nvSpPr>
        <p:spPr>
          <a:xfrm>
            <a:off x="3048000" y="719901"/>
            <a:ext cx="6096000" cy="707886"/>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78D122-BC45-CAEE-7710-96CDD0E85582}"/>
              </a:ext>
            </a:extLst>
          </p:cNvPr>
          <p:cNvSpPr txBox="1"/>
          <p:nvPr/>
        </p:nvSpPr>
        <p:spPr>
          <a:xfrm>
            <a:off x="963561" y="1907458"/>
            <a:ext cx="10333704" cy="3416320"/>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Effective Sales Management</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Distinct performance Management</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Regional &amp; Product Specification Contribution</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Order Prioritization</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Peak period of sales</a:t>
            </a:r>
          </a:p>
        </p:txBody>
      </p:sp>
    </p:spTree>
    <p:extLst>
      <p:ext uri="{BB962C8B-B14F-4D97-AF65-F5344CB8AC3E}">
        <p14:creationId xmlns:p14="http://schemas.microsoft.com/office/powerpoint/2010/main" val="1001006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311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EF3E15-8AF5-6E29-9045-DF6667FC6683}"/>
              </a:ext>
            </a:extLst>
          </p:cNvPr>
          <p:cNvSpPr txBox="1"/>
          <p:nvPr/>
        </p:nvSpPr>
        <p:spPr>
          <a:xfrm>
            <a:off x="1907458" y="2151727"/>
            <a:ext cx="8377084" cy="2554545"/>
          </a:xfrm>
          <a:prstGeom prst="rect">
            <a:avLst/>
          </a:prstGeom>
          <a:noFill/>
        </p:spPr>
        <p:txBody>
          <a:bodyPr wrap="square">
            <a:spAutoFit/>
          </a:bodyPr>
          <a:lstStyle/>
          <a:p>
            <a:pPr algn="ctr"/>
            <a:r>
              <a:rPr lang="en-US" sz="8000" b="1" dirty="0">
                <a:latin typeface="Times New Roman" panose="02020603050405020304" pitchFamily="18" charset="0"/>
                <a:cs typeface="Times New Roman" panose="02020603050405020304" pitchFamily="18" charset="0"/>
              </a:rPr>
              <a:t>Employee Attrition Analysis</a:t>
            </a:r>
            <a:endParaRPr lang="en-IN" sz="8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42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06E08D-1AA7-C4BE-1105-83E91A04F9CD}"/>
              </a:ext>
            </a:extLst>
          </p:cNvPr>
          <p:cNvSpPr txBox="1"/>
          <p:nvPr/>
        </p:nvSpPr>
        <p:spPr>
          <a:xfrm>
            <a:off x="2064774" y="796449"/>
            <a:ext cx="8062452" cy="707886"/>
          </a:xfrm>
          <a:prstGeom prst="rect">
            <a:avLst/>
          </a:prstGeom>
          <a:noFill/>
        </p:spPr>
        <p:txBody>
          <a:bodyPr wrap="square" rtlCol="0">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STATEMET</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89A0B90-9A7E-6B43-E9FD-ABF9E97A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350" y="1948693"/>
            <a:ext cx="3790890" cy="3790890"/>
          </a:xfrm>
          <a:prstGeom prst="rect">
            <a:avLst/>
          </a:prstGeom>
        </p:spPr>
      </p:pic>
      <p:sp>
        <p:nvSpPr>
          <p:cNvPr id="6" name="TextBox 5">
            <a:extLst>
              <a:ext uri="{FF2B5EF4-FFF2-40B4-BE49-F238E27FC236}">
                <a16:creationId xmlns:a16="http://schemas.microsoft.com/office/drawing/2014/main" id="{4331ADD2-BDD9-6F9B-0F5E-C9B03B84DE0A}"/>
              </a:ext>
            </a:extLst>
          </p:cNvPr>
          <p:cNvSpPr txBox="1"/>
          <p:nvPr/>
        </p:nvSpPr>
        <p:spPr>
          <a:xfrm>
            <a:off x="938427" y="1948693"/>
            <a:ext cx="6803923"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XYZ company which was established a few years back is facing around a 15% attrition rate for a couple of years. And it's majorly affecting the company in many aspects. In order to understand why employees are leaving the company and reduce the attrition rate XYZ company has approached an HR analytics consultancy for analyzing the data they have. You are playing the HR analyst role in this project and building a dashboard which can help the organization in making data-driven decisions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47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737504-5A7C-F485-0B01-A1D91965D7A4}"/>
              </a:ext>
            </a:extLst>
          </p:cNvPr>
          <p:cNvSpPr txBox="1"/>
          <p:nvPr/>
        </p:nvSpPr>
        <p:spPr>
          <a:xfrm>
            <a:off x="1809135" y="1536174"/>
            <a:ext cx="8573729" cy="3785652"/>
          </a:xfrm>
          <a:prstGeom prst="rect">
            <a:avLst/>
          </a:prstGeom>
          <a:noFill/>
        </p:spPr>
        <p:txBody>
          <a:bodyPr wrap="square" rtlCol="0">
            <a:spAutoFit/>
          </a:bodyPr>
          <a:lstStyle/>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Insights </a:t>
            </a:r>
          </a:p>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&amp; </a:t>
            </a:r>
          </a:p>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a:t>
            </a:r>
            <a:endParaRPr lang="en-IN"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532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EF585-5826-A8BF-EE66-E1493E298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102" y="1437967"/>
            <a:ext cx="6371405" cy="3982065"/>
          </a:xfrm>
          <a:prstGeom prst="rect">
            <a:avLst/>
          </a:prstGeom>
        </p:spPr>
      </p:pic>
      <p:sp>
        <p:nvSpPr>
          <p:cNvPr id="5" name="TextBox 4">
            <a:extLst>
              <a:ext uri="{FF2B5EF4-FFF2-40B4-BE49-F238E27FC236}">
                <a16:creationId xmlns:a16="http://schemas.microsoft.com/office/drawing/2014/main" id="{2905D4ED-7850-094C-CD5E-8D160394CA90}"/>
              </a:ext>
            </a:extLst>
          </p:cNvPr>
          <p:cNvSpPr txBox="1"/>
          <p:nvPr/>
        </p:nvSpPr>
        <p:spPr>
          <a:xfrm>
            <a:off x="865239" y="1270819"/>
            <a:ext cx="3706761" cy="2677656"/>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Total Employees :- 4410</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Employee Attrition :- 711</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Attrition In % :- 16.12</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Average Age :- 36.92</a:t>
            </a:r>
          </a:p>
        </p:txBody>
      </p:sp>
    </p:spTree>
    <p:extLst>
      <p:ext uri="{BB962C8B-B14F-4D97-AF65-F5344CB8AC3E}">
        <p14:creationId xmlns:p14="http://schemas.microsoft.com/office/powerpoint/2010/main" val="695203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15CF3A-5738-ABFF-481E-FE1FE4B2CB1E}"/>
              </a:ext>
            </a:extLst>
          </p:cNvPr>
          <p:cNvSpPr txBox="1"/>
          <p:nvPr/>
        </p:nvSpPr>
        <p:spPr>
          <a:xfrm>
            <a:off x="3048000" y="857554"/>
            <a:ext cx="6096000" cy="707886"/>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 of Attrition by Age</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7F07DAE-9635-C781-2E2D-9114698D6B43}"/>
              </a:ext>
            </a:extLst>
          </p:cNvPr>
          <p:cNvPicPr>
            <a:picLocks noChangeAspect="1"/>
          </p:cNvPicPr>
          <p:nvPr/>
        </p:nvPicPr>
        <p:blipFill>
          <a:blip r:embed="rId2">
            <a:extLst>
              <a:ext uri="{28A0092B-C50C-407E-A947-70E740481C1C}">
                <a14:useLocalDpi xmlns:a14="http://schemas.microsoft.com/office/drawing/2010/main" val="0"/>
              </a:ext>
            </a:extLst>
          </a:blip>
          <a:srcRect t="29396" r="64195" b="30768"/>
          <a:stretch/>
        </p:blipFill>
        <p:spPr>
          <a:xfrm>
            <a:off x="4149162" y="2214715"/>
            <a:ext cx="3893676" cy="2428569"/>
          </a:xfrm>
          <a:prstGeom prst="rect">
            <a:avLst/>
          </a:prstGeom>
        </p:spPr>
      </p:pic>
    </p:spTree>
    <p:extLst>
      <p:ext uri="{BB962C8B-B14F-4D97-AF65-F5344CB8AC3E}">
        <p14:creationId xmlns:p14="http://schemas.microsoft.com/office/powerpoint/2010/main" val="596139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405D45-E0F8-2005-13FD-2FF395D38FA2}"/>
              </a:ext>
            </a:extLst>
          </p:cNvPr>
          <p:cNvPicPr>
            <a:picLocks noChangeAspect="1"/>
          </p:cNvPicPr>
          <p:nvPr/>
        </p:nvPicPr>
        <p:blipFill>
          <a:blip r:embed="rId2">
            <a:extLst>
              <a:ext uri="{28A0092B-C50C-407E-A947-70E740481C1C}">
                <a14:useLocalDpi xmlns:a14="http://schemas.microsoft.com/office/drawing/2010/main" val="0"/>
              </a:ext>
            </a:extLst>
          </a:blip>
          <a:srcRect l="35986" t="29252" r="33557" b="30419"/>
          <a:stretch/>
        </p:blipFill>
        <p:spPr>
          <a:xfrm>
            <a:off x="4439918" y="2712720"/>
            <a:ext cx="3312161" cy="2458720"/>
          </a:xfrm>
          <a:prstGeom prst="rect">
            <a:avLst/>
          </a:prstGeom>
        </p:spPr>
      </p:pic>
      <p:sp>
        <p:nvSpPr>
          <p:cNvPr id="7" name="TextBox 6">
            <a:extLst>
              <a:ext uri="{FF2B5EF4-FFF2-40B4-BE49-F238E27FC236}">
                <a16:creationId xmlns:a16="http://schemas.microsoft.com/office/drawing/2014/main" id="{90DDC306-CC8D-3139-456A-9D824A0179FE}"/>
              </a:ext>
            </a:extLst>
          </p:cNvPr>
          <p:cNvSpPr txBox="1"/>
          <p:nvPr/>
        </p:nvSpPr>
        <p:spPr>
          <a:xfrm>
            <a:off x="3047999" y="887214"/>
            <a:ext cx="6096000" cy="1323439"/>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Attrition by education Field</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4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80D8D1-4A19-54AB-6A08-8C3C0837F0D2}"/>
              </a:ext>
            </a:extLst>
          </p:cNvPr>
          <p:cNvPicPr>
            <a:picLocks noChangeAspect="1"/>
          </p:cNvPicPr>
          <p:nvPr/>
        </p:nvPicPr>
        <p:blipFill>
          <a:blip r:embed="rId2">
            <a:extLst>
              <a:ext uri="{28A0092B-C50C-407E-A947-70E740481C1C}">
                <a14:useLocalDpi xmlns:a14="http://schemas.microsoft.com/office/drawing/2010/main" val="0"/>
              </a:ext>
            </a:extLst>
          </a:blip>
          <a:srcRect t="68748" r="33557" b="754"/>
          <a:stretch/>
        </p:blipFill>
        <p:spPr>
          <a:xfrm>
            <a:off x="2483249" y="2499360"/>
            <a:ext cx="7225501" cy="1859280"/>
          </a:xfrm>
          <a:prstGeom prst="rect">
            <a:avLst/>
          </a:prstGeom>
        </p:spPr>
      </p:pic>
      <p:sp>
        <p:nvSpPr>
          <p:cNvPr id="5" name="TextBox 4">
            <a:extLst>
              <a:ext uri="{FF2B5EF4-FFF2-40B4-BE49-F238E27FC236}">
                <a16:creationId xmlns:a16="http://schemas.microsoft.com/office/drawing/2014/main" id="{7702059B-63C9-9262-4086-D8F64355A2D5}"/>
              </a:ext>
            </a:extLst>
          </p:cNvPr>
          <p:cNvSpPr txBox="1"/>
          <p:nvPr/>
        </p:nvSpPr>
        <p:spPr>
          <a:xfrm>
            <a:off x="3047999" y="1151374"/>
            <a:ext cx="6096000" cy="707886"/>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Attrition by </a:t>
            </a:r>
            <a:r>
              <a:rPr lang="en-US" sz="4000" b="1"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JobRole</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9511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54B9D-74F6-7953-DD7A-E227F5A4BD7B}"/>
              </a:ext>
            </a:extLst>
          </p:cNvPr>
          <p:cNvPicPr>
            <a:picLocks noChangeAspect="1"/>
          </p:cNvPicPr>
          <p:nvPr/>
        </p:nvPicPr>
        <p:blipFill>
          <a:blip r:embed="rId2">
            <a:extLst>
              <a:ext uri="{28A0092B-C50C-407E-A947-70E740481C1C}">
                <a14:useLocalDpi xmlns:a14="http://schemas.microsoft.com/office/drawing/2010/main" val="0"/>
              </a:ext>
            </a:extLst>
          </a:blip>
          <a:srcRect l="65883" t="69082" b="921"/>
          <a:stretch/>
        </p:blipFill>
        <p:spPr>
          <a:xfrm>
            <a:off x="4240929" y="2514600"/>
            <a:ext cx="3710141" cy="1828800"/>
          </a:xfrm>
          <a:prstGeom prst="rect">
            <a:avLst/>
          </a:prstGeom>
        </p:spPr>
      </p:pic>
      <p:sp>
        <p:nvSpPr>
          <p:cNvPr id="5" name="TextBox 4">
            <a:extLst>
              <a:ext uri="{FF2B5EF4-FFF2-40B4-BE49-F238E27FC236}">
                <a16:creationId xmlns:a16="http://schemas.microsoft.com/office/drawing/2014/main" id="{053C0C06-A6F5-B727-DDAC-04CBF124DE55}"/>
              </a:ext>
            </a:extLst>
          </p:cNvPr>
          <p:cNvSpPr txBox="1"/>
          <p:nvPr/>
        </p:nvSpPr>
        <p:spPr>
          <a:xfrm>
            <a:off x="3047999" y="907534"/>
            <a:ext cx="6096000" cy="707886"/>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Attrition by </a:t>
            </a:r>
            <a:r>
              <a:rPr lang="en-US" sz="4000" b="1"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SalaryHike</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074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8BBE1B-7364-8908-8560-6C7B09C938C3}"/>
              </a:ext>
            </a:extLst>
          </p:cNvPr>
          <p:cNvSpPr txBox="1"/>
          <p:nvPr/>
        </p:nvSpPr>
        <p:spPr>
          <a:xfrm>
            <a:off x="875071" y="1759974"/>
            <a:ext cx="10441858" cy="4401205"/>
          </a:xfrm>
          <a:prstGeom prst="rect">
            <a:avLst/>
          </a:prstGeom>
          <a:noFill/>
        </p:spPr>
        <p:txBody>
          <a:bodyPr wrap="square" rtlCol="0">
            <a:spAutoFit/>
          </a:bodyPr>
          <a:lstStyle/>
          <a:p>
            <a:pPr algn="just"/>
            <a:r>
              <a:rPr lang="en-US" sz="2000" b="0" i="0" dirty="0">
                <a:effectLst/>
                <a:latin typeface="Times New Roman" panose="02020603050405020304" pitchFamily="18" charset="0"/>
                <a:cs typeface="Times New Roman" panose="02020603050405020304" pitchFamily="18" charset="0"/>
              </a:rPr>
              <a:t>Amazon (Amazon.com) is the world's largest online retailer and a prominent </a:t>
            </a:r>
            <a:r>
              <a:rPr lang="en-US" sz="2000" b="0"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cloud service provider</a:t>
            </a:r>
            <a:r>
              <a:rPr lang="en-US" sz="2000" b="0" i="0" dirty="0">
                <a:effectLst/>
                <a:latin typeface="Times New Roman" panose="02020603050405020304" pitchFamily="18" charset="0"/>
                <a:cs typeface="Times New Roman" panose="02020603050405020304" pitchFamily="18" charset="0"/>
              </a:rPr>
              <a:t>.</a:t>
            </a:r>
          </a:p>
          <a:p>
            <a:pPr algn="just"/>
            <a:endParaRPr lang="en-US" sz="2000" b="0" i="0" dirty="0">
              <a:effectLst/>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Originally started as an online bookselling company, Amazon has morphed into an internet-based business enterprise that is largely focused on providing e-commerce, cloud computing, digital streaming and artificial intelligence (</a:t>
            </a:r>
            <a:r>
              <a:rPr lang="en-US" sz="2000" b="0" i="0" u="sng"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AI</a:t>
            </a:r>
            <a:r>
              <a:rPr lang="en-US" sz="2000" b="0" i="0" dirty="0">
                <a:effectLst/>
                <a:latin typeface="Times New Roman" panose="02020603050405020304" pitchFamily="18" charset="0"/>
                <a:cs typeface="Times New Roman" panose="02020603050405020304" pitchFamily="18" charset="0"/>
              </a:rPr>
              <a:t>) services.</a:t>
            </a:r>
          </a:p>
          <a:p>
            <a:pPr algn="just"/>
            <a:endParaRPr lang="en-US" sz="2000" b="0" i="0" dirty="0">
              <a:effectLst/>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Following an Amazon-to-buyer sales approach, the company offers a monumental product range and inventory, enabling consumers to buy just about anything, including clothing, beauty supplies, gourmet food, jewelry, books, movies, electronics, pet supplies, furniture, toys, garden supplies and household goods.</a:t>
            </a:r>
          </a:p>
          <a:p>
            <a:pPr algn="just"/>
            <a:endParaRPr lang="en-US" sz="2000" b="0" i="0" dirty="0">
              <a:effectLst/>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Headquartered in Seattle, Amazon has individual websites, software development centers, customer service centers, </a:t>
            </a:r>
            <a:r>
              <a:rPr lang="en-US" sz="2000" b="0" i="0" u="sng"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data centers</a:t>
            </a:r>
            <a:r>
              <a:rPr lang="en-US" sz="2000" b="0" i="0" dirty="0">
                <a:effectLst/>
                <a:latin typeface="Times New Roman" panose="02020603050405020304" pitchFamily="18" charset="0"/>
                <a:cs typeface="Times New Roman" panose="02020603050405020304" pitchFamily="18" charset="0"/>
              </a:rPr>
              <a:t> and fulfillment centers around the world.</a:t>
            </a:r>
          </a:p>
          <a:p>
            <a:pPr algn="just"/>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06E08D-1AA7-C4BE-1105-83E91A04F9CD}"/>
              </a:ext>
            </a:extLst>
          </p:cNvPr>
          <p:cNvSpPr txBox="1"/>
          <p:nvPr/>
        </p:nvSpPr>
        <p:spPr>
          <a:xfrm>
            <a:off x="2064774" y="796449"/>
            <a:ext cx="8062452" cy="707886"/>
          </a:xfrm>
          <a:prstGeom prst="rect">
            <a:avLst/>
          </a:prstGeom>
          <a:noFill/>
        </p:spPr>
        <p:txBody>
          <a:bodyPr wrap="square" rtlCol="0">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4884B88-BA8B-138B-DB00-57DA02007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206" y="696821"/>
            <a:ext cx="948795" cy="948795"/>
          </a:xfrm>
          <a:prstGeom prst="rect">
            <a:avLst/>
          </a:prstGeom>
        </p:spPr>
      </p:pic>
    </p:spTree>
    <p:extLst>
      <p:ext uri="{BB962C8B-B14F-4D97-AF65-F5344CB8AC3E}">
        <p14:creationId xmlns:p14="http://schemas.microsoft.com/office/powerpoint/2010/main" val="199690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00B542-34CC-1CD4-8CB4-12B54CEAEA6E}"/>
              </a:ext>
            </a:extLst>
          </p:cNvPr>
          <p:cNvSpPr txBox="1"/>
          <p:nvPr/>
        </p:nvSpPr>
        <p:spPr>
          <a:xfrm>
            <a:off x="2021840" y="1778000"/>
            <a:ext cx="8524240" cy="2554545"/>
          </a:xfrm>
          <a:prstGeom prst="rect">
            <a:avLst/>
          </a:prstGeom>
          <a:noFill/>
        </p:spPr>
        <p:txBody>
          <a:bodyPr wrap="square" rtlCol="0">
            <a:spAutoFit/>
          </a:bodyPr>
          <a:lstStyle/>
          <a:p>
            <a:r>
              <a:rPr lang="en-US" sz="8000" b="1" u="sng" dirty="0">
                <a:effectLst>
                  <a:outerShdw blurRad="38100" dist="38100" dir="2700000" algn="tl">
                    <a:srgbClr val="000000">
                      <a:alpha val="43137"/>
                    </a:srgbClr>
                  </a:outerShdw>
                </a:effectLst>
              </a:rPr>
              <a:t>Crop Production Analysis in India</a:t>
            </a:r>
            <a:endParaRPr lang="en-IN" sz="80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4533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C5F86-A7AE-7A85-A015-C338615F4ED7}"/>
              </a:ext>
            </a:extLst>
          </p:cNvPr>
          <p:cNvSpPr txBox="1"/>
          <p:nvPr/>
        </p:nvSpPr>
        <p:spPr>
          <a:xfrm>
            <a:off x="4582160" y="936377"/>
            <a:ext cx="3027680" cy="707886"/>
          </a:xfrm>
          <a:prstGeom prst="rect">
            <a:avLst/>
          </a:prstGeom>
          <a:noFill/>
        </p:spPr>
        <p:txBody>
          <a:bodyPr wrap="square" rtlCol="0">
            <a:spAutoFit/>
          </a:bodyPr>
          <a:lstStyle/>
          <a:p>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B949A71-83B3-B62E-9FA9-57AB0C582295}"/>
              </a:ext>
            </a:extLst>
          </p:cNvPr>
          <p:cNvSpPr txBox="1"/>
          <p:nvPr/>
        </p:nvSpPr>
        <p:spPr>
          <a:xfrm>
            <a:off x="731520" y="1757680"/>
            <a:ext cx="10525760" cy="4708981"/>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Production</a:t>
            </a:r>
          </a:p>
          <a:p>
            <a:pPr algn="just" fontAlgn="ct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India is one of the world's top producers of many crops, including wheat, rice, pulses, cotton, peanuts, fruits, and vegetables. In 2022-23, India's estimated production of major crops was 3296.87 lakh tones of foodgrains, 1357.55 lakh </a:t>
            </a:r>
            <a:r>
              <a:rPr lang="en-US" sz="2000" b="0" i="0" dirty="0" err="1">
                <a:effectLst/>
                <a:latin typeface="Times New Roman" panose="02020603050405020304" pitchFamily="18" charset="0"/>
                <a:cs typeface="Times New Roman" panose="02020603050405020304" pitchFamily="18" charset="0"/>
              </a:rPr>
              <a:t>tonnes</a:t>
            </a:r>
            <a:r>
              <a:rPr lang="en-US" sz="2000" b="0" i="0" dirty="0">
                <a:effectLst/>
                <a:latin typeface="Times New Roman" panose="02020603050405020304" pitchFamily="18" charset="0"/>
                <a:cs typeface="Times New Roman" panose="02020603050405020304" pitchFamily="18" charset="0"/>
              </a:rPr>
              <a:t> of rice, and 1105.54 lakh tones of wheat. </a:t>
            </a:r>
          </a:p>
          <a:p>
            <a:pPr algn="just" fontAlgn="ct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Arable land</a:t>
            </a:r>
          </a:p>
          <a:p>
            <a:pPr algn="just" fontAlgn="ct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India has the second largest arable land area in the world, after the United States. </a:t>
            </a:r>
          </a:p>
          <a:p>
            <a:pPr algn="just" fontAlgn="ct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Irrigation</a:t>
            </a:r>
          </a:p>
          <a:p>
            <a:pPr algn="just" fontAlgn="ct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India has the largest gross irrigated crop area in the world.</a:t>
            </a:r>
          </a:p>
          <a:p>
            <a:pPr algn="just" fontAlgn="ctr"/>
            <a:r>
              <a:rPr lang="en-US" sz="2000" b="0" i="0" dirty="0">
                <a:effectLst/>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Crop types</a:t>
            </a:r>
          </a:p>
          <a:p>
            <a:pPr algn="just" fontAlgn="ct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India's main crops include Kharif crops, which are sown during the rainy season, and Rabi crops, which are sown during the winter. </a:t>
            </a: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759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4F721-0DE2-7125-6C4E-E3DB57B5E532}"/>
              </a:ext>
            </a:extLst>
          </p:cNvPr>
          <p:cNvSpPr txBox="1"/>
          <p:nvPr/>
        </p:nvSpPr>
        <p:spPr>
          <a:xfrm>
            <a:off x="711200" y="1997839"/>
            <a:ext cx="10647680" cy="2554545"/>
          </a:xfrm>
          <a:prstGeom prst="rect">
            <a:avLst/>
          </a:prstGeom>
          <a:noFill/>
        </p:spPr>
        <p:txBody>
          <a:bodyPr wrap="square">
            <a:spAutoFit/>
          </a:bodyPr>
          <a:lstStyle/>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Production trends</a:t>
            </a:r>
          </a:p>
          <a:p>
            <a:pPr algn="just" fontAlgn="ctr">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India's food grain production has been increasing every year. In 1948–49, food grain production was 50 million tons, but by 1996–97, it had increased to 198 million tons. </a:t>
            </a:r>
          </a:p>
          <a:p>
            <a:pPr algn="just" fontAlgn="ctr"/>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Production methods</a:t>
            </a:r>
          </a:p>
          <a:p>
            <a:pPr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increase in food production has been attributed to the use of high-yielding seed varieties, advanced irrigation facilities, and agricultural chemicals. Pesticides have also played an important role in decreasing losses from unwanted plants, diseases, and insect pests. </a:t>
            </a:r>
          </a:p>
        </p:txBody>
      </p:sp>
    </p:spTree>
    <p:extLst>
      <p:ext uri="{BB962C8B-B14F-4D97-AF65-F5344CB8AC3E}">
        <p14:creationId xmlns:p14="http://schemas.microsoft.com/office/powerpoint/2010/main" val="717971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09FDA2-ED1B-CBEA-4D61-E8A3687750F7}"/>
              </a:ext>
            </a:extLst>
          </p:cNvPr>
          <p:cNvSpPr txBox="1"/>
          <p:nvPr/>
        </p:nvSpPr>
        <p:spPr>
          <a:xfrm>
            <a:off x="3855720" y="829439"/>
            <a:ext cx="4480560" cy="707886"/>
          </a:xfrm>
          <a:prstGeom prst="rect">
            <a:avLst/>
          </a:prstGeom>
          <a:noFill/>
        </p:spPr>
        <p:txBody>
          <a:bodyPr wrap="square">
            <a:spAutoFit/>
          </a:bodyPr>
          <a:lstStyle/>
          <a:p>
            <a:pPr algn="just"/>
            <a:r>
              <a:rPr lang="en-US" sz="4000" b="1" i="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p>
        </p:txBody>
      </p:sp>
      <p:sp>
        <p:nvSpPr>
          <p:cNvPr id="5" name="TextBox 4">
            <a:extLst>
              <a:ext uri="{FF2B5EF4-FFF2-40B4-BE49-F238E27FC236}">
                <a16:creationId xmlns:a16="http://schemas.microsoft.com/office/drawing/2014/main" id="{14F7A3FD-EB2C-C65D-0421-6EAD32D0BB44}"/>
              </a:ext>
            </a:extLst>
          </p:cNvPr>
          <p:cNvSpPr txBox="1"/>
          <p:nvPr/>
        </p:nvSpPr>
        <p:spPr>
          <a:xfrm>
            <a:off x="802640" y="1948693"/>
            <a:ext cx="7101840" cy="3416320"/>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The Agriculture business domain, as a vital part of the overall supply chain, is expected to highly evolve in the upcoming years via the developments, which are taking place on the side of the Future Internet. This paper presents a novel Business-to-Business collaboration platform from the agri-food sector perspective, which aims to facilitate the collaboration of numerous stakeholders belonging to associated business domains, in an effective and flexible manner.</a:t>
            </a:r>
          </a:p>
        </p:txBody>
      </p:sp>
      <p:pic>
        <p:nvPicPr>
          <p:cNvPr id="6" name="Picture 5">
            <a:extLst>
              <a:ext uri="{FF2B5EF4-FFF2-40B4-BE49-F238E27FC236}">
                <a16:creationId xmlns:a16="http://schemas.microsoft.com/office/drawing/2014/main" id="{6065AE7E-5598-2CA7-9F6C-B8D5A94CD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350" y="1948693"/>
            <a:ext cx="3790890" cy="3790890"/>
          </a:xfrm>
          <a:prstGeom prst="rect">
            <a:avLst/>
          </a:prstGeom>
        </p:spPr>
      </p:pic>
    </p:spTree>
    <p:extLst>
      <p:ext uri="{BB962C8B-B14F-4D97-AF65-F5344CB8AC3E}">
        <p14:creationId xmlns:p14="http://schemas.microsoft.com/office/powerpoint/2010/main" val="4273132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F0C3D6-2ECD-2950-A6D2-36C611A014B9}"/>
              </a:ext>
            </a:extLst>
          </p:cNvPr>
          <p:cNvSpPr txBox="1"/>
          <p:nvPr/>
        </p:nvSpPr>
        <p:spPr>
          <a:xfrm>
            <a:off x="3048000" y="1536174"/>
            <a:ext cx="6096000" cy="3785652"/>
          </a:xfrm>
          <a:prstGeom prst="rect">
            <a:avLst/>
          </a:prstGeom>
          <a:noFill/>
        </p:spPr>
        <p:txBody>
          <a:bodyPr wrap="square">
            <a:spAutoFit/>
          </a:bodyPr>
          <a:lstStyle/>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Insights </a:t>
            </a:r>
          </a:p>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&amp; </a:t>
            </a:r>
          </a:p>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a:t>
            </a:r>
            <a:endParaRPr lang="en-IN"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489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9CA1B4-3562-FD54-5FA7-62FC659A81B1}"/>
              </a:ext>
            </a:extLst>
          </p:cNvPr>
          <p:cNvSpPr txBox="1"/>
          <p:nvPr/>
        </p:nvSpPr>
        <p:spPr>
          <a:xfrm>
            <a:off x="894080" y="1584959"/>
            <a:ext cx="4074160"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Here,</a:t>
            </a:r>
          </a:p>
          <a:p>
            <a:pPr algn="just"/>
            <a:r>
              <a:rPr lang="en-US" sz="2400" dirty="0">
                <a:latin typeface="Times New Roman" panose="02020603050405020304" pitchFamily="18" charset="0"/>
                <a:cs typeface="Times New Roman" panose="02020603050405020304" pitchFamily="18" charset="0"/>
              </a:rPr>
              <a:t>Total Production :- 141.18bn</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Total Area :- 2.95bn</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Total Season :- 6</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Total Numbers of Crops :- 124</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Total States :- 33</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E6B19C8-F117-AEE6-CDE5-D894E50E5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0" y="1452880"/>
            <a:ext cx="6041860" cy="3917731"/>
          </a:xfrm>
          <a:prstGeom prst="rect">
            <a:avLst/>
          </a:prstGeom>
        </p:spPr>
      </p:pic>
    </p:spTree>
    <p:extLst>
      <p:ext uri="{BB962C8B-B14F-4D97-AF65-F5344CB8AC3E}">
        <p14:creationId xmlns:p14="http://schemas.microsoft.com/office/powerpoint/2010/main" val="1830933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4BB085-4B41-7C4E-92A6-2B32EA8E7DD4}"/>
              </a:ext>
            </a:extLst>
          </p:cNvPr>
          <p:cNvPicPr>
            <a:picLocks noChangeAspect="1"/>
          </p:cNvPicPr>
          <p:nvPr/>
        </p:nvPicPr>
        <p:blipFill>
          <a:blip r:embed="rId2">
            <a:extLst>
              <a:ext uri="{28A0092B-C50C-407E-A947-70E740481C1C}">
                <a14:useLocalDpi xmlns:a14="http://schemas.microsoft.com/office/drawing/2010/main" val="0"/>
              </a:ext>
            </a:extLst>
          </a:blip>
          <a:srcRect l="17209" t="65819" r="59931" b="681"/>
          <a:stretch/>
        </p:blipFill>
        <p:spPr>
          <a:xfrm>
            <a:off x="4856480" y="2590800"/>
            <a:ext cx="2479040" cy="2011680"/>
          </a:xfrm>
          <a:prstGeom prst="rect">
            <a:avLst/>
          </a:prstGeom>
        </p:spPr>
      </p:pic>
      <p:sp>
        <p:nvSpPr>
          <p:cNvPr id="5" name="TextBox 4">
            <a:extLst>
              <a:ext uri="{FF2B5EF4-FFF2-40B4-BE49-F238E27FC236}">
                <a16:creationId xmlns:a16="http://schemas.microsoft.com/office/drawing/2014/main" id="{1DAAF867-E64B-07B7-4569-533168955376}"/>
              </a:ext>
            </a:extLst>
          </p:cNvPr>
          <p:cNvSpPr txBox="1"/>
          <p:nvPr/>
        </p:nvSpPr>
        <p:spPr>
          <a:xfrm>
            <a:off x="3048000" y="1097895"/>
            <a:ext cx="6096000" cy="707886"/>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Count of Season By Crops</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1729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C46CB-DF26-88E2-9619-D0D15DE53008}"/>
              </a:ext>
            </a:extLst>
          </p:cNvPr>
          <p:cNvPicPr>
            <a:picLocks noChangeAspect="1"/>
          </p:cNvPicPr>
          <p:nvPr/>
        </p:nvPicPr>
        <p:blipFill>
          <a:blip r:embed="rId2">
            <a:extLst>
              <a:ext uri="{28A0092B-C50C-407E-A947-70E740481C1C}">
                <a14:useLocalDpi xmlns:a14="http://schemas.microsoft.com/office/drawing/2010/main" val="0"/>
              </a:ext>
            </a:extLst>
          </a:blip>
          <a:srcRect l="39975" t="31981" b="34350"/>
          <a:stretch/>
        </p:blipFill>
        <p:spPr>
          <a:xfrm>
            <a:off x="2841390" y="2580640"/>
            <a:ext cx="6509220" cy="2021840"/>
          </a:xfrm>
          <a:prstGeom prst="rect">
            <a:avLst/>
          </a:prstGeom>
        </p:spPr>
      </p:pic>
      <p:sp>
        <p:nvSpPr>
          <p:cNvPr id="5" name="TextBox 4">
            <a:extLst>
              <a:ext uri="{FF2B5EF4-FFF2-40B4-BE49-F238E27FC236}">
                <a16:creationId xmlns:a16="http://schemas.microsoft.com/office/drawing/2014/main" id="{DCB1C128-2AA5-FABC-B6BA-BA24FFFF30D5}"/>
              </a:ext>
            </a:extLst>
          </p:cNvPr>
          <p:cNvSpPr txBox="1"/>
          <p:nvPr/>
        </p:nvSpPr>
        <p:spPr>
          <a:xfrm>
            <a:off x="2697480" y="965815"/>
            <a:ext cx="6797040" cy="1323439"/>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Showing of Crops According to the states</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3103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D6954-F9DF-2F03-5EAE-A49C49087438}"/>
              </a:ext>
            </a:extLst>
          </p:cNvPr>
          <p:cNvPicPr>
            <a:picLocks noChangeAspect="1"/>
          </p:cNvPicPr>
          <p:nvPr/>
        </p:nvPicPr>
        <p:blipFill>
          <a:blip r:embed="rId2">
            <a:extLst>
              <a:ext uri="{28A0092B-C50C-407E-A947-70E740481C1C}">
                <a14:useLocalDpi xmlns:a14="http://schemas.microsoft.com/office/drawing/2010/main" val="0"/>
              </a:ext>
            </a:extLst>
          </a:blip>
          <a:srcRect l="39664" t="65923" r="30234" b="655"/>
          <a:stretch/>
        </p:blipFill>
        <p:spPr>
          <a:xfrm>
            <a:off x="4463845" y="2425488"/>
            <a:ext cx="3264310" cy="2007024"/>
          </a:xfrm>
          <a:prstGeom prst="rect">
            <a:avLst/>
          </a:prstGeom>
        </p:spPr>
      </p:pic>
      <p:sp>
        <p:nvSpPr>
          <p:cNvPr id="5" name="TextBox 4">
            <a:extLst>
              <a:ext uri="{FF2B5EF4-FFF2-40B4-BE49-F238E27FC236}">
                <a16:creationId xmlns:a16="http://schemas.microsoft.com/office/drawing/2014/main" id="{288F7D0A-49E5-D590-58F8-2F162DFD4A5A}"/>
              </a:ext>
            </a:extLst>
          </p:cNvPr>
          <p:cNvSpPr txBox="1"/>
          <p:nvPr/>
        </p:nvSpPr>
        <p:spPr>
          <a:xfrm>
            <a:off x="3048000" y="846025"/>
            <a:ext cx="6096000" cy="1323439"/>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 pf Production by Crop Year</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54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3966A-BE7C-ADE3-1CAA-2E13916CDB5E}"/>
              </a:ext>
            </a:extLst>
          </p:cNvPr>
          <p:cNvPicPr>
            <a:picLocks noChangeAspect="1"/>
          </p:cNvPicPr>
          <p:nvPr/>
        </p:nvPicPr>
        <p:blipFill>
          <a:blip r:embed="rId2">
            <a:extLst>
              <a:ext uri="{28A0092B-C50C-407E-A947-70E740481C1C}">
                <a14:useLocalDpi xmlns:a14="http://schemas.microsoft.com/office/drawing/2010/main" val="0"/>
              </a:ext>
            </a:extLst>
          </a:blip>
          <a:srcRect l="69584" t="65923"/>
          <a:stretch/>
        </p:blipFill>
        <p:spPr>
          <a:xfrm>
            <a:off x="4446834" y="2706857"/>
            <a:ext cx="3298332" cy="2046353"/>
          </a:xfrm>
          <a:prstGeom prst="rect">
            <a:avLst/>
          </a:prstGeom>
        </p:spPr>
      </p:pic>
      <p:sp>
        <p:nvSpPr>
          <p:cNvPr id="5" name="TextBox 4">
            <a:extLst>
              <a:ext uri="{FF2B5EF4-FFF2-40B4-BE49-F238E27FC236}">
                <a16:creationId xmlns:a16="http://schemas.microsoft.com/office/drawing/2014/main" id="{80A8BB82-11F4-7465-B353-7DFBF2EC2D56}"/>
              </a:ext>
            </a:extLst>
          </p:cNvPr>
          <p:cNvSpPr txBox="1"/>
          <p:nvPr/>
        </p:nvSpPr>
        <p:spPr>
          <a:xfrm>
            <a:off x="2850748" y="987891"/>
            <a:ext cx="6490503" cy="1323439"/>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Total Sum of Area &amp; Count of Crop </a:t>
            </a:r>
            <a:r>
              <a:rPr lang="en-US" sz="4000" b="1"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easonby</a:t>
            </a: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526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06E08D-1AA7-C4BE-1105-83E91A04F9CD}"/>
              </a:ext>
            </a:extLst>
          </p:cNvPr>
          <p:cNvSpPr txBox="1"/>
          <p:nvPr/>
        </p:nvSpPr>
        <p:spPr>
          <a:xfrm>
            <a:off x="2064774" y="796449"/>
            <a:ext cx="8062452" cy="707886"/>
          </a:xfrm>
          <a:prstGeom prst="rect">
            <a:avLst/>
          </a:prstGeom>
          <a:noFill/>
        </p:spPr>
        <p:txBody>
          <a:bodyPr wrap="square" rtlCol="0">
            <a:spAutoFit/>
          </a:bodyPr>
          <a:lstStyle/>
          <a:p>
            <a:pPr algn="ctr"/>
            <a: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STATEMET</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89A0B90-9A7E-6B43-E9FD-ABF9E97A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350" y="1948693"/>
            <a:ext cx="3790890" cy="3790890"/>
          </a:xfrm>
          <a:prstGeom prst="rect">
            <a:avLst/>
          </a:prstGeom>
        </p:spPr>
      </p:pic>
      <p:sp>
        <p:nvSpPr>
          <p:cNvPr id="6" name="TextBox 5">
            <a:extLst>
              <a:ext uri="{FF2B5EF4-FFF2-40B4-BE49-F238E27FC236}">
                <a16:creationId xmlns:a16="http://schemas.microsoft.com/office/drawing/2014/main" id="{4331ADD2-BDD9-6F9B-0F5E-C9B03B84DE0A}"/>
              </a:ext>
            </a:extLst>
          </p:cNvPr>
          <p:cNvSpPr txBox="1"/>
          <p:nvPr/>
        </p:nvSpPr>
        <p:spPr>
          <a:xfrm>
            <a:off x="938427" y="2084439"/>
            <a:ext cx="6803923"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Sales management has gained importance to meet increasing competition and the need for improved methods of distribution to reduce cost and to increase profits. Sales management today is the most important function in a commercial and business enterprise.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5033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01A876-C873-F52C-F0EF-6AA4C7B76344}"/>
              </a:ext>
            </a:extLst>
          </p:cNvPr>
          <p:cNvSpPr txBox="1"/>
          <p:nvPr/>
        </p:nvSpPr>
        <p:spPr>
          <a:xfrm>
            <a:off x="2439847" y="2105561"/>
            <a:ext cx="7312306" cy="1323439"/>
          </a:xfrm>
          <a:prstGeom prst="rect">
            <a:avLst/>
          </a:prstGeom>
          <a:noFill/>
        </p:spPr>
        <p:txBody>
          <a:bodyPr wrap="square">
            <a:spAutoFit/>
          </a:bodyPr>
          <a:lstStyle/>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287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737504-5A7C-F485-0B01-A1D91965D7A4}"/>
              </a:ext>
            </a:extLst>
          </p:cNvPr>
          <p:cNvSpPr txBox="1"/>
          <p:nvPr/>
        </p:nvSpPr>
        <p:spPr>
          <a:xfrm>
            <a:off x="1809135" y="1536174"/>
            <a:ext cx="8573729" cy="3785652"/>
          </a:xfrm>
          <a:prstGeom prst="rect">
            <a:avLst/>
          </a:prstGeom>
          <a:noFill/>
        </p:spPr>
        <p:txBody>
          <a:bodyPr wrap="square" rtlCol="0">
            <a:spAutoFit/>
          </a:bodyPr>
          <a:lstStyle/>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Insights </a:t>
            </a:r>
          </a:p>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&amp; </a:t>
            </a:r>
          </a:p>
          <a:p>
            <a:pPr algn="ctr"/>
            <a:r>
              <a:rPr lang="en-US"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Dashboard</a:t>
            </a:r>
            <a:endParaRPr lang="en-IN" sz="8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50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4B693-4346-BE94-7084-6B115A3A8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304" y="1383890"/>
            <a:ext cx="6489290" cy="4090219"/>
          </a:xfrm>
          <a:prstGeom prst="rect">
            <a:avLst/>
          </a:prstGeom>
        </p:spPr>
      </p:pic>
      <p:sp>
        <p:nvSpPr>
          <p:cNvPr id="5" name="TextBox 4">
            <a:extLst>
              <a:ext uri="{FF2B5EF4-FFF2-40B4-BE49-F238E27FC236}">
                <a16:creationId xmlns:a16="http://schemas.microsoft.com/office/drawing/2014/main" id="{5608A828-073A-7A89-E5D4-3C3FA6251982}"/>
              </a:ext>
            </a:extLst>
          </p:cNvPr>
          <p:cNvSpPr txBox="1"/>
          <p:nvPr/>
        </p:nvSpPr>
        <p:spPr>
          <a:xfrm>
            <a:off x="1017639" y="2090171"/>
            <a:ext cx="3736258" cy="2677656"/>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Total Units sold :- 515k</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Total Cost :- 93.18M</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Total Profit :- 44.17M</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Total Revenue :- 137.35M </a:t>
            </a:r>
          </a:p>
        </p:txBody>
      </p:sp>
    </p:spTree>
    <p:extLst>
      <p:ext uri="{BB962C8B-B14F-4D97-AF65-F5344CB8AC3E}">
        <p14:creationId xmlns:p14="http://schemas.microsoft.com/office/powerpoint/2010/main" val="104308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8A4A4-1B18-5642-891A-407DC22187CB}"/>
              </a:ext>
            </a:extLst>
          </p:cNvPr>
          <p:cNvPicPr>
            <a:picLocks noChangeAspect="1"/>
          </p:cNvPicPr>
          <p:nvPr/>
        </p:nvPicPr>
        <p:blipFill>
          <a:blip r:embed="rId2">
            <a:extLst>
              <a:ext uri="{28A0092B-C50C-407E-A947-70E740481C1C}">
                <a14:useLocalDpi xmlns:a14="http://schemas.microsoft.com/office/drawing/2010/main" val="0"/>
              </a:ext>
            </a:extLst>
          </a:blip>
          <a:srcRect l="-487" t="38366" r="71812" b="24691"/>
          <a:stretch/>
        </p:blipFill>
        <p:spPr>
          <a:xfrm>
            <a:off x="8315940" y="2230079"/>
            <a:ext cx="2843673" cy="2397842"/>
          </a:xfrm>
          <a:prstGeom prst="rect">
            <a:avLst/>
          </a:prstGeom>
        </p:spPr>
      </p:pic>
      <p:sp>
        <p:nvSpPr>
          <p:cNvPr id="4" name="TextBox 3">
            <a:extLst>
              <a:ext uri="{FF2B5EF4-FFF2-40B4-BE49-F238E27FC236}">
                <a16:creationId xmlns:a16="http://schemas.microsoft.com/office/drawing/2014/main" id="{884B4C61-DC59-C3EE-00C1-10B02A7F5BD3}"/>
              </a:ext>
            </a:extLst>
          </p:cNvPr>
          <p:cNvSpPr txBox="1"/>
          <p:nvPr/>
        </p:nvSpPr>
        <p:spPr>
          <a:xfrm>
            <a:off x="2064774" y="796449"/>
            <a:ext cx="8062452" cy="584775"/>
          </a:xfrm>
          <a:prstGeom prst="rect">
            <a:avLst/>
          </a:prstGeom>
          <a:noFill/>
        </p:spPr>
        <p:txBody>
          <a:bodyPr wrap="square" rtlCol="0">
            <a:spAutoFit/>
          </a:bodyPr>
          <a:lstStyle/>
          <a:p>
            <a:pPr algn="ctr"/>
            <a:r>
              <a:rPr lang="en-US"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 of Units Sold by Sales Channel</a:t>
            </a:r>
            <a:endParaRPr lang="en-IN"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06D4FF5-8EE8-0DF1-0BF1-47C1297A0B65}"/>
              </a:ext>
            </a:extLst>
          </p:cNvPr>
          <p:cNvSpPr txBox="1"/>
          <p:nvPr/>
        </p:nvSpPr>
        <p:spPr>
          <a:xfrm>
            <a:off x="1145457" y="3141578"/>
            <a:ext cx="7128387"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Mode of offline sales channel is highlighted In dark blue color and online sales channel is highlighted in light blue color.</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6EE18C1-7BD4-AB5E-4A17-CCE628BCD176}"/>
              </a:ext>
            </a:extLst>
          </p:cNvPr>
          <p:cNvSpPr txBox="1"/>
          <p:nvPr/>
        </p:nvSpPr>
        <p:spPr>
          <a:xfrm>
            <a:off x="1145458" y="2158181"/>
            <a:ext cx="7128387"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Sum of unit sold by sales channel means the number of product/unit sell by offline mode or online mode.</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DE36F53-188A-8108-5514-7A65F1C57B87}"/>
              </a:ext>
            </a:extLst>
          </p:cNvPr>
          <p:cNvSpPr txBox="1"/>
          <p:nvPr/>
        </p:nvSpPr>
        <p:spPr>
          <a:xfrm>
            <a:off x="1145456" y="4494307"/>
            <a:ext cx="7128387"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Total number of sales by online mode is 53.97% &amp; by offline mode it is 46.03%. It Varys whenever the year is change or others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868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02B7C-5BAC-5443-1D0A-55F103A24B3F}"/>
              </a:ext>
            </a:extLst>
          </p:cNvPr>
          <p:cNvSpPr txBox="1"/>
          <p:nvPr/>
        </p:nvSpPr>
        <p:spPr>
          <a:xfrm>
            <a:off x="2064774" y="796449"/>
            <a:ext cx="8062452" cy="584775"/>
          </a:xfrm>
          <a:prstGeom prst="rect">
            <a:avLst/>
          </a:prstGeom>
          <a:noFill/>
        </p:spPr>
        <p:txBody>
          <a:bodyPr wrap="square" rtlCol="0">
            <a:spAutoFit/>
          </a:bodyPr>
          <a:lstStyle/>
          <a:p>
            <a:pPr algn="ctr"/>
            <a:r>
              <a:rPr lang="en-US"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 of Total Profit by Region</a:t>
            </a:r>
            <a:endParaRPr lang="en-IN"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B5EBAD2-785E-B08C-77E1-A2608D1B75E8}"/>
              </a:ext>
            </a:extLst>
          </p:cNvPr>
          <p:cNvPicPr>
            <a:picLocks noChangeAspect="1"/>
          </p:cNvPicPr>
          <p:nvPr/>
        </p:nvPicPr>
        <p:blipFill>
          <a:blip r:embed="rId2">
            <a:extLst>
              <a:ext uri="{28A0092B-C50C-407E-A947-70E740481C1C}">
                <a14:useLocalDpi xmlns:a14="http://schemas.microsoft.com/office/drawing/2010/main" val="0"/>
              </a:ext>
            </a:extLst>
          </a:blip>
          <a:srcRect t="73897" r="71916"/>
          <a:stretch/>
        </p:blipFill>
        <p:spPr>
          <a:xfrm>
            <a:off x="849110" y="2263877"/>
            <a:ext cx="3860542" cy="2416278"/>
          </a:xfrm>
          <a:prstGeom prst="rect">
            <a:avLst/>
          </a:prstGeom>
        </p:spPr>
      </p:pic>
      <p:sp>
        <p:nvSpPr>
          <p:cNvPr id="6" name="TextBox 5">
            <a:extLst>
              <a:ext uri="{FF2B5EF4-FFF2-40B4-BE49-F238E27FC236}">
                <a16:creationId xmlns:a16="http://schemas.microsoft.com/office/drawing/2014/main" id="{EA6F9699-374C-AA0E-21A0-F58D0AC51DA5}"/>
              </a:ext>
            </a:extLst>
          </p:cNvPr>
          <p:cNvSpPr txBox="1"/>
          <p:nvPr/>
        </p:nvSpPr>
        <p:spPr>
          <a:xfrm>
            <a:off x="4886632" y="2263877"/>
            <a:ext cx="6577781"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Here is the sum of total profit by the region as shown in the picture.</a:t>
            </a:r>
          </a:p>
        </p:txBody>
      </p:sp>
      <p:sp>
        <p:nvSpPr>
          <p:cNvPr id="8" name="TextBox 7">
            <a:extLst>
              <a:ext uri="{FF2B5EF4-FFF2-40B4-BE49-F238E27FC236}">
                <a16:creationId xmlns:a16="http://schemas.microsoft.com/office/drawing/2014/main" id="{12EEC65D-4CC5-235B-BB1B-16250E743015}"/>
              </a:ext>
            </a:extLst>
          </p:cNvPr>
          <p:cNvSpPr txBox="1"/>
          <p:nvPr/>
        </p:nvSpPr>
        <p:spPr>
          <a:xfrm>
            <a:off x="4886632" y="3148850"/>
            <a:ext cx="6096000" cy="1200329"/>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Different regions are shown in different colours with the total profit of the sales. It is dynamic so it changes on the change of the year or others</a:t>
            </a:r>
          </a:p>
        </p:txBody>
      </p:sp>
    </p:spTree>
    <p:extLst>
      <p:ext uri="{BB962C8B-B14F-4D97-AF65-F5344CB8AC3E}">
        <p14:creationId xmlns:p14="http://schemas.microsoft.com/office/powerpoint/2010/main" val="3743350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8D68-7BE1-9912-93A9-B87DE4A97284}"/>
              </a:ext>
            </a:extLst>
          </p:cNvPr>
          <p:cNvSpPr txBox="1"/>
          <p:nvPr/>
        </p:nvSpPr>
        <p:spPr>
          <a:xfrm>
            <a:off x="2064774" y="796449"/>
            <a:ext cx="8062452" cy="1077218"/>
          </a:xfrm>
          <a:prstGeom prst="rect">
            <a:avLst/>
          </a:prstGeom>
          <a:noFill/>
        </p:spPr>
        <p:txBody>
          <a:bodyPr wrap="square" rtlCol="0">
            <a:spAutoFit/>
          </a:bodyPr>
          <a:lstStyle/>
          <a:p>
            <a:pPr algn="ctr"/>
            <a:r>
              <a:rPr lang="en-US"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 OF UNITS SOLD BY YEAR &amp; MONTH</a:t>
            </a:r>
            <a:endParaRPr lang="en-IN"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71080CE-CCBC-4523-A059-A3289C2E95F6}"/>
              </a:ext>
            </a:extLst>
          </p:cNvPr>
          <p:cNvPicPr>
            <a:picLocks noChangeAspect="1"/>
          </p:cNvPicPr>
          <p:nvPr/>
        </p:nvPicPr>
        <p:blipFill>
          <a:blip r:embed="rId2">
            <a:extLst>
              <a:ext uri="{28A0092B-C50C-407E-A947-70E740481C1C}">
                <a14:useLocalDpi xmlns:a14="http://schemas.microsoft.com/office/drawing/2010/main" val="0"/>
              </a:ext>
            </a:extLst>
          </a:blip>
          <a:srcRect l="28451" t="73735" r="41564"/>
          <a:stretch/>
        </p:blipFill>
        <p:spPr>
          <a:xfrm>
            <a:off x="4488425" y="2271252"/>
            <a:ext cx="3215149" cy="1591244"/>
          </a:xfrm>
          <a:prstGeom prst="rect">
            <a:avLst/>
          </a:prstGeom>
        </p:spPr>
      </p:pic>
      <p:pic>
        <p:nvPicPr>
          <p:cNvPr id="6" name="Picture 5">
            <a:extLst>
              <a:ext uri="{FF2B5EF4-FFF2-40B4-BE49-F238E27FC236}">
                <a16:creationId xmlns:a16="http://schemas.microsoft.com/office/drawing/2014/main" id="{D06F8E39-2E7B-473B-B992-A592B0400464}"/>
              </a:ext>
            </a:extLst>
          </p:cNvPr>
          <p:cNvPicPr>
            <a:picLocks noChangeAspect="1"/>
          </p:cNvPicPr>
          <p:nvPr/>
        </p:nvPicPr>
        <p:blipFill>
          <a:blip r:embed="rId2">
            <a:extLst>
              <a:ext uri="{28A0092B-C50C-407E-A947-70E740481C1C}">
                <a14:useLocalDpi xmlns:a14="http://schemas.microsoft.com/office/drawing/2010/main" val="0"/>
              </a:ext>
            </a:extLst>
          </a:blip>
          <a:srcRect l="59353" t="73735"/>
          <a:stretch/>
        </p:blipFill>
        <p:spPr>
          <a:xfrm>
            <a:off x="3916877" y="4260081"/>
            <a:ext cx="4358244" cy="1591244"/>
          </a:xfrm>
          <a:prstGeom prst="rect">
            <a:avLst/>
          </a:prstGeom>
        </p:spPr>
      </p:pic>
    </p:spTree>
    <p:extLst>
      <p:ext uri="{BB962C8B-B14F-4D97-AF65-F5344CB8AC3E}">
        <p14:creationId xmlns:p14="http://schemas.microsoft.com/office/powerpoint/2010/main" val="521350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8EAFBC-595E-36CB-8594-08F70A788E8C}"/>
              </a:ext>
            </a:extLst>
          </p:cNvPr>
          <p:cNvSpPr txBox="1"/>
          <p:nvPr/>
        </p:nvSpPr>
        <p:spPr>
          <a:xfrm>
            <a:off x="2064774" y="796449"/>
            <a:ext cx="8062452" cy="1077218"/>
          </a:xfrm>
          <a:prstGeom prst="rect">
            <a:avLst/>
          </a:prstGeom>
          <a:noFill/>
        </p:spPr>
        <p:txBody>
          <a:bodyPr wrap="square" rtlCol="0">
            <a:spAutoFit/>
          </a:bodyPr>
          <a:lstStyle/>
          <a:p>
            <a:pPr algn="ctr"/>
            <a:r>
              <a:rPr lang="en-US"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 OF TOTAL REVENUE BY YEAR, QUARTER, MONTH &amp; DAY</a:t>
            </a:r>
            <a:endParaRPr lang="en-IN"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1C3C7F-FC93-A767-A0BA-B0097FEF3E17}"/>
              </a:ext>
            </a:extLst>
          </p:cNvPr>
          <p:cNvPicPr>
            <a:picLocks noChangeAspect="1"/>
          </p:cNvPicPr>
          <p:nvPr/>
        </p:nvPicPr>
        <p:blipFill>
          <a:blip r:embed="rId2">
            <a:extLst>
              <a:ext uri="{28A0092B-C50C-407E-A947-70E740481C1C}">
                <a14:useLocalDpi xmlns:a14="http://schemas.microsoft.com/office/drawing/2010/main" val="0"/>
              </a:ext>
            </a:extLst>
          </a:blip>
          <a:srcRect l="27992" t="39493" r="41105" b="25777"/>
          <a:stretch/>
        </p:blipFill>
        <p:spPr>
          <a:xfrm>
            <a:off x="4439264" y="2376948"/>
            <a:ext cx="3313471" cy="2104104"/>
          </a:xfrm>
          <a:prstGeom prst="rect">
            <a:avLst/>
          </a:prstGeom>
        </p:spPr>
      </p:pic>
    </p:spTree>
    <p:extLst>
      <p:ext uri="{BB962C8B-B14F-4D97-AF65-F5344CB8AC3E}">
        <p14:creationId xmlns:p14="http://schemas.microsoft.com/office/powerpoint/2010/main" val="397193354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173</TotalTime>
  <Words>839</Words>
  <Application>Microsoft Office PowerPoint</Application>
  <PresentationFormat>Widescreen</PresentationFormat>
  <Paragraphs>95</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Garamond</vt:lpstr>
      <vt:lpstr>Times New Roman</vt:lpstr>
      <vt:lpstr>Wingdings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suNNy Mody</dc:creator>
  <cp:lastModifiedBy>suNNy Mody</cp:lastModifiedBy>
  <cp:revision>2</cp:revision>
  <dcterms:created xsi:type="dcterms:W3CDTF">2024-09-01T06:51:28Z</dcterms:created>
  <dcterms:modified xsi:type="dcterms:W3CDTF">2024-09-02T15:20:35Z</dcterms:modified>
</cp:coreProperties>
</file>